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nton" charset="1" panose="00000500000000000000"/>
      <p:regular r:id="rId21"/>
    </p:embeddedFont>
    <p:embeddedFont>
      <p:font typeface="Agrandir" charset="1" panose="00000500000000000000"/>
      <p:regular r:id="rId22"/>
    </p:embeddedFont>
    <p:embeddedFont>
      <p:font typeface="Agrandir Bold" charset="1" panose="00000800000000000000"/>
      <p:regular r:id="rId23"/>
    </p:embeddedFont>
    <p:embeddedFont>
      <p:font typeface="Agrandir Bold Italics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0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2756">
                <a:alpha val="100000"/>
              </a:srgbClr>
            </a:gs>
            <a:gs pos="100000">
              <a:srgbClr val="1E527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8670" y="2828936"/>
            <a:ext cx="3590163" cy="8229600"/>
          </a:xfrm>
          <a:custGeom>
            <a:avLst/>
            <a:gdLst/>
            <a:ahLst/>
            <a:cxnLst/>
            <a:rect r="r" b="b" t="t" l="l"/>
            <a:pathLst>
              <a:path h="8229600" w="3590163">
                <a:moveTo>
                  <a:pt x="0" y="0"/>
                </a:moveTo>
                <a:lnTo>
                  <a:pt x="3590163" y="0"/>
                </a:lnTo>
                <a:lnTo>
                  <a:pt x="35901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2828936"/>
            <a:ext cx="3590163" cy="8229600"/>
          </a:xfrm>
          <a:custGeom>
            <a:avLst/>
            <a:gdLst/>
            <a:ahLst/>
            <a:cxnLst/>
            <a:rect r="r" b="b" t="t" l="l"/>
            <a:pathLst>
              <a:path h="8229600" w="3590163">
                <a:moveTo>
                  <a:pt x="3590163" y="0"/>
                </a:moveTo>
                <a:lnTo>
                  <a:pt x="0" y="0"/>
                </a:lnTo>
                <a:lnTo>
                  <a:pt x="0" y="8229600"/>
                </a:lnTo>
                <a:lnTo>
                  <a:pt x="3590163" y="8229600"/>
                </a:lnTo>
                <a:lnTo>
                  <a:pt x="3590163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89405" y="3647978"/>
            <a:ext cx="9909190" cy="222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4"/>
              </a:lnSpc>
            </a:pPr>
            <a:r>
              <a:rPr lang="en-US" sz="5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DETECTING FAKE OR EXTREME REVIEWS USING SENTIMENT-DRIVEN DEEP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6225" y="7054991"/>
            <a:ext cx="7236384" cy="8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6"/>
              </a:lnSpc>
            </a:pPr>
            <a:r>
              <a:rPr lang="en-US" sz="204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COURSE: CIS 509 – UNSTRUCTURED DATA ANALYTICS</a:t>
            </a:r>
          </a:p>
          <a:p>
            <a:pPr algn="l">
              <a:lnSpc>
                <a:spcPts val="2126"/>
              </a:lnSpc>
            </a:pPr>
            <a:r>
              <a:rPr lang="en-US" sz="204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PROFESSOR: DR. TIAN LU</a:t>
            </a:r>
          </a:p>
          <a:p>
            <a:pPr algn="l">
              <a:lnSpc>
                <a:spcPts val="2126"/>
              </a:lnSpc>
              <a:spcBef>
                <a:spcPct val="0"/>
              </a:spcBef>
            </a:pPr>
            <a:r>
              <a:rPr lang="en-US" sz="204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DATE: 11 OCT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7624" y="2798154"/>
            <a:ext cx="8392816" cy="6584019"/>
          </a:xfrm>
          <a:custGeom>
            <a:avLst/>
            <a:gdLst/>
            <a:ahLst/>
            <a:cxnLst/>
            <a:rect r="r" b="b" t="t" l="l"/>
            <a:pathLst>
              <a:path h="6584019" w="8392816">
                <a:moveTo>
                  <a:pt x="0" y="0"/>
                </a:moveTo>
                <a:lnTo>
                  <a:pt x="8392815" y="0"/>
                </a:lnTo>
                <a:lnTo>
                  <a:pt x="8392815" y="6584020"/>
                </a:lnTo>
                <a:lnTo>
                  <a:pt x="0" y="6584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2920" y="2902929"/>
            <a:ext cx="7561347" cy="17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SENTIMENT POLARITY BY REVIEW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038725"/>
            <a:ext cx="8640773" cy="30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Pola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rity centers around mild positivity (≈ +0.2), reflecting overall customer satisfaction.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Longer tails on both sides show presence of emotional extremes — useful for model learning.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Symmetric spread indicates sentiment variety across review types, ensuring balanced training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aphicFrame>
        <p:nvGraphicFramePr>
          <p:cNvPr name="Object 6" id="6"/>
          <p:cNvGraphicFramePr/>
          <p:nvPr/>
        </p:nvGraphicFramePr>
        <p:xfrm>
          <a:off x="10688540" y="3859289"/>
          <a:ext cx="5657850" cy="3143250"/>
        </p:xfrm>
        <a:graphic>
          <a:graphicData uri="http://schemas.openxmlformats.org/presentationml/2006/ole">
            <p:oleObj imgW="6781800" imgH="4267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3463512"/>
            <a:ext cx="7875700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CLASSIFICATION OUTPUT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14861"/>
            <a:ext cx="8896528" cy="263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Bo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th models show strong overall accuracy (&gt; 98%), indicating high predictive reliability.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XGBoost slightly outperforms Random Forest on recall and F1-score for minority (suspicious) class.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Precision remains consistently high, suggesting few false positives.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4641" y="2697780"/>
            <a:ext cx="6630779" cy="7068493"/>
          </a:xfrm>
          <a:custGeom>
            <a:avLst/>
            <a:gdLst/>
            <a:ahLst/>
            <a:cxnLst/>
            <a:rect r="r" b="b" t="t" l="l"/>
            <a:pathLst>
              <a:path h="7068493" w="6630779">
                <a:moveTo>
                  <a:pt x="0" y="0"/>
                </a:moveTo>
                <a:lnTo>
                  <a:pt x="6630779" y="0"/>
                </a:lnTo>
                <a:lnTo>
                  <a:pt x="6630779" y="7068493"/>
                </a:lnTo>
                <a:lnTo>
                  <a:pt x="0" y="706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0886" y="2577898"/>
            <a:ext cx="9488414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RESULTS &amp; INTERPRETATION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0772" y="3978055"/>
            <a:ext cx="10358460" cy="563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F</a:t>
            </a: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lag rate: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8,303 of 100,000 reviews (8.3%) flagged by the rules/model.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Tone &amp; rating: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Suspicious reviews are highly polarized—sentiment often at +1.0 and mostly 4–5 stars.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Length pattern: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Texts are much shorter than typical reviews (one-liners/emoji/boilerplate).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behavior: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A small set of power reviewers contributes a large share of the flagged posts.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Text reuse: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Exact-duplicate snippets appear, indicating copy-paste or templated content.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concentration: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Flags cluster around a subset of businesses, suggesting campaign-style activity rather than random noise.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2170" y="3338215"/>
            <a:ext cx="2700042" cy="5106463"/>
          </a:xfrm>
          <a:custGeom>
            <a:avLst/>
            <a:gdLst/>
            <a:ahLst/>
            <a:cxnLst/>
            <a:rect r="r" b="b" t="t" l="l"/>
            <a:pathLst>
              <a:path h="5106463" w="2700042">
                <a:moveTo>
                  <a:pt x="0" y="0"/>
                </a:moveTo>
                <a:lnTo>
                  <a:pt x="2700042" y="0"/>
                </a:lnTo>
                <a:lnTo>
                  <a:pt x="2700042" y="5106463"/>
                </a:lnTo>
                <a:lnTo>
                  <a:pt x="0" y="5106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8504" y="2301756"/>
            <a:ext cx="10939465" cy="89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INTERACTIVE DASHBOARD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56760" y="3576978"/>
            <a:ext cx="10537951" cy="605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Pu</a:t>
            </a: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rpose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To visualize and filter suspicious reviews interactively based on rating and sentiment thresholds.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Features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Dynamic sliders for Star Range and Sentiment Polarity (-1 to +1)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Displays top suspicious reviews with key attributes (user ID, sentiment score, review length, text snippet)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Automatically updates counts of total vs. flagged reviews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Insight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Out of 100,000 reviews, 8,303 (≈8.3%) were flagged as suspicious — mostly short, extremely positive reviews with polarity = 1.0.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59258" y="3194753"/>
            <a:ext cx="2700042" cy="5106463"/>
          </a:xfrm>
          <a:custGeom>
            <a:avLst/>
            <a:gdLst/>
            <a:ahLst/>
            <a:cxnLst/>
            <a:rect r="r" b="b" t="t" l="l"/>
            <a:pathLst>
              <a:path h="5106463" w="2700042">
                <a:moveTo>
                  <a:pt x="0" y="0"/>
                </a:moveTo>
                <a:lnTo>
                  <a:pt x="2700042" y="0"/>
                </a:lnTo>
                <a:lnTo>
                  <a:pt x="2700042" y="5106463"/>
                </a:lnTo>
                <a:lnTo>
                  <a:pt x="0" y="5106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26015" y="1336955"/>
            <a:ext cx="7269480" cy="8229600"/>
          </a:xfrm>
          <a:custGeom>
            <a:avLst/>
            <a:gdLst/>
            <a:ahLst/>
            <a:cxnLst/>
            <a:rect r="r" b="b" t="t" l="l"/>
            <a:pathLst>
              <a:path h="8229600" w="7269480">
                <a:moveTo>
                  <a:pt x="0" y="0"/>
                </a:moveTo>
                <a:lnTo>
                  <a:pt x="7269480" y="0"/>
                </a:lnTo>
                <a:lnTo>
                  <a:pt x="7269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1301" y="2236099"/>
            <a:ext cx="9245293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4165" y="3294353"/>
            <a:ext cx="10709447" cy="648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Manage</a:t>
            </a: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rial Implications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Enhances platform trust: Automatic detection improves credibility for both users and businesses.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Saves moderation time: Focus efforts on the 8% flagged reviews instead of manual scanning.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Prevents bias: Early detection curbs fake promotions and protects brand reputation.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Work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Expand scope: Test on multi-city and multilingual Yelp data for better generalization.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Improve accuracy: Integrate BERT-based sentiment embeddings and metadata signals.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Deploy at scale: Build a live dashboard or API for continuous monitoring and model feedback.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2756">
                <a:alpha val="100000"/>
              </a:srgbClr>
            </a:gs>
            <a:gs pos="100000">
              <a:srgbClr val="1E527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78" y="-1201787"/>
            <a:ext cx="13008829" cy="130088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B9B9B">
                    <a:alpha val="0"/>
                  </a:srgbClr>
                </a:gs>
                <a:gs pos="100000">
                  <a:srgbClr val="FFFFFF">
                    <a:alpha val="7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4065" y="384135"/>
            <a:ext cx="7531921" cy="9330463"/>
          </a:xfrm>
          <a:custGeom>
            <a:avLst/>
            <a:gdLst/>
            <a:ahLst/>
            <a:cxnLst/>
            <a:rect r="r" b="b" t="t" l="l"/>
            <a:pathLst>
              <a:path h="9330463" w="7531921">
                <a:moveTo>
                  <a:pt x="0" y="0"/>
                </a:moveTo>
                <a:lnTo>
                  <a:pt x="7531921" y="0"/>
                </a:lnTo>
                <a:lnTo>
                  <a:pt x="7531921" y="9330462"/>
                </a:lnTo>
                <a:lnTo>
                  <a:pt x="0" y="933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6963" y="3129843"/>
            <a:ext cx="5881764" cy="425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15"/>
              </a:lnSpc>
            </a:pPr>
            <a:r>
              <a:rPr lang="en-US" sz="1578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  <a:p>
            <a:pPr algn="l">
              <a:lnSpc>
                <a:spcPts val="16415"/>
              </a:lnSpc>
            </a:pPr>
            <a:r>
              <a:rPr lang="en-US" sz="1578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1915" y="9075598"/>
            <a:ext cx="15838810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 MODEL ENABLES YELP TO DETECT EXTREME OR FAKE REVIEWS WITH 99% ACCURACY, IMPROVING TRUST AT SCALE.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2756">
                <a:alpha val="100000"/>
              </a:srgbClr>
            </a:gs>
            <a:gs pos="100000">
              <a:srgbClr val="1E527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8670" y="2828936"/>
            <a:ext cx="3590163" cy="8229600"/>
          </a:xfrm>
          <a:custGeom>
            <a:avLst/>
            <a:gdLst/>
            <a:ahLst/>
            <a:cxnLst/>
            <a:rect r="r" b="b" t="t" l="l"/>
            <a:pathLst>
              <a:path h="8229600" w="3590163">
                <a:moveTo>
                  <a:pt x="0" y="0"/>
                </a:moveTo>
                <a:lnTo>
                  <a:pt x="3590163" y="0"/>
                </a:lnTo>
                <a:lnTo>
                  <a:pt x="35901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2828936"/>
            <a:ext cx="3590163" cy="8229600"/>
          </a:xfrm>
          <a:custGeom>
            <a:avLst/>
            <a:gdLst/>
            <a:ahLst/>
            <a:cxnLst/>
            <a:rect r="r" b="b" t="t" l="l"/>
            <a:pathLst>
              <a:path h="8229600" w="3590163">
                <a:moveTo>
                  <a:pt x="3590163" y="0"/>
                </a:moveTo>
                <a:lnTo>
                  <a:pt x="0" y="0"/>
                </a:lnTo>
                <a:lnTo>
                  <a:pt x="0" y="8229600"/>
                </a:lnTo>
                <a:lnTo>
                  <a:pt x="3590163" y="8229600"/>
                </a:lnTo>
                <a:lnTo>
                  <a:pt x="3590163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5735" y="3183411"/>
            <a:ext cx="2761383" cy="4142075"/>
          </a:xfrm>
          <a:custGeom>
            <a:avLst/>
            <a:gdLst/>
            <a:ahLst/>
            <a:cxnLst/>
            <a:rect r="r" b="b" t="t" l="l"/>
            <a:pathLst>
              <a:path h="4142075" w="2761383">
                <a:moveTo>
                  <a:pt x="0" y="0"/>
                </a:moveTo>
                <a:lnTo>
                  <a:pt x="2761383" y="0"/>
                </a:lnTo>
                <a:lnTo>
                  <a:pt x="2761383" y="4142075"/>
                </a:lnTo>
                <a:lnTo>
                  <a:pt x="0" y="4142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1625" y="3183411"/>
            <a:ext cx="2786038" cy="4179058"/>
          </a:xfrm>
          <a:custGeom>
            <a:avLst/>
            <a:gdLst/>
            <a:ahLst/>
            <a:cxnLst/>
            <a:rect r="r" b="b" t="t" l="l"/>
            <a:pathLst>
              <a:path h="4179058" w="2786038">
                <a:moveTo>
                  <a:pt x="0" y="0"/>
                </a:moveTo>
                <a:lnTo>
                  <a:pt x="2786039" y="0"/>
                </a:lnTo>
                <a:lnTo>
                  <a:pt x="2786039" y="4179058"/>
                </a:lnTo>
                <a:lnTo>
                  <a:pt x="0" y="4179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7965" y="3146428"/>
            <a:ext cx="2768390" cy="4152585"/>
          </a:xfrm>
          <a:custGeom>
            <a:avLst/>
            <a:gdLst/>
            <a:ahLst/>
            <a:cxnLst/>
            <a:rect r="r" b="b" t="t" l="l"/>
            <a:pathLst>
              <a:path h="4152585" w="2768390">
                <a:moveTo>
                  <a:pt x="0" y="0"/>
                </a:moveTo>
                <a:lnTo>
                  <a:pt x="2768390" y="0"/>
                </a:lnTo>
                <a:lnTo>
                  <a:pt x="2768390" y="4152585"/>
                </a:lnTo>
                <a:lnTo>
                  <a:pt x="0" y="4152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1676" y="3196647"/>
            <a:ext cx="2768390" cy="4152585"/>
          </a:xfrm>
          <a:custGeom>
            <a:avLst/>
            <a:gdLst/>
            <a:ahLst/>
            <a:cxnLst/>
            <a:rect r="r" b="b" t="t" l="l"/>
            <a:pathLst>
              <a:path h="4152585" w="2768390">
                <a:moveTo>
                  <a:pt x="0" y="0"/>
                </a:moveTo>
                <a:lnTo>
                  <a:pt x="2768389" y="0"/>
                </a:lnTo>
                <a:lnTo>
                  <a:pt x="2768389" y="4152585"/>
                </a:lnTo>
                <a:lnTo>
                  <a:pt x="0" y="4152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0209" y="3183411"/>
            <a:ext cx="2739942" cy="4109912"/>
          </a:xfrm>
          <a:custGeom>
            <a:avLst/>
            <a:gdLst/>
            <a:ahLst/>
            <a:cxnLst/>
            <a:rect r="r" b="b" t="t" l="l"/>
            <a:pathLst>
              <a:path h="4109912" w="2739942">
                <a:moveTo>
                  <a:pt x="0" y="0"/>
                </a:moveTo>
                <a:lnTo>
                  <a:pt x="2739941" y="0"/>
                </a:lnTo>
                <a:lnTo>
                  <a:pt x="2739941" y="4109912"/>
                </a:lnTo>
                <a:lnTo>
                  <a:pt x="0" y="4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83435" y="7438646"/>
            <a:ext cx="1513488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NINAD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4295" y="7438646"/>
            <a:ext cx="1393106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SHARD</a:t>
            </a: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UL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3519" y="7438646"/>
            <a:ext cx="1957282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AVITHRAN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8095" y="7438646"/>
            <a:ext cx="1273100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VINI</a:t>
            </a: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9687" y="7438646"/>
            <a:ext cx="1772368" cy="3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OMK</a:t>
            </a:r>
            <a:r>
              <a:rPr lang="en-US" b="true" sz="20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82719" y="1279332"/>
            <a:ext cx="7081317" cy="11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2"/>
              </a:lnSpc>
              <a:spcBef>
                <a:spcPct val="0"/>
              </a:spcBef>
            </a:pPr>
            <a:r>
              <a:rPr lang="en-US" b="true" sz="6944" i="true">
                <a:solidFill>
                  <a:srgbClr val="2AC2F3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TEAM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3457" y="3580808"/>
            <a:ext cx="5815843" cy="4800714"/>
          </a:xfrm>
          <a:custGeom>
            <a:avLst/>
            <a:gdLst/>
            <a:ahLst/>
            <a:cxnLst/>
            <a:rect r="r" b="b" t="t" l="l"/>
            <a:pathLst>
              <a:path h="4800714" w="5815843">
                <a:moveTo>
                  <a:pt x="0" y="0"/>
                </a:moveTo>
                <a:lnTo>
                  <a:pt x="5815843" y="0"/>
                </a:lnTo>
                <a:lnTo>
                  <a:pt x="5815843" y="4800714"/>
                </a:lnTo>
                <a:lnTo>
                  <a:pt x="0" y="4800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9491" y="2318387"/>
            <a:ext cx="10070523" cy="17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BUSINESS CONTEXT ENHANCEMENT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491" y="4329142"/>
            <a:ext cx="8896528" cy="520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Ind</a:t>
            </a: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ustry Overview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Yelp hosts 240+ million reviews globally, influencing 70% of consumer purchase decisions.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Online reputation directly impacts sales, visibility, and trust for local businesses.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Rising concern: Fake or extreme reviews distort consumer perception and business credibility.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Focus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Our study focuses on Arizona-based restaurant reviews to detect potentially misleading or promotional content using sentiment-driven analytics.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9859" y="4071944"/>
            <a:ext cx="3940747" cy="4114800"/>
          </a:xfrm>
          <a:custGeom>
            <a:avLst/>
            <a:gdLst/>
            <a:ahLst/>
            <a:cxnLst/>
            <a:rect r="r" b="b" t="t" l="l"/>
            <a:pathLst>
              <a:path h="4114800" w="3940747">
                <a:moveTo>
                  <a:pt x="0" y="0"/>
                </a:moveTo>
                <a:lnTo>
                  <a:pt x="3940747" y="0"/>
                </a:lnTo>
                <a:lnTo>
                  <a:pt x="39407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78801" y="2310338"/>
            <a:ext cx="12332700" cy="89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WHY REVIEW CREDIBILITY MATTERS ?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541127" y="4071944"/>
            <a:ext cx="3940747" cy="4114800"/>
          </a:xfrm>
          <a:custGeom>
            <a:avLst/>
            <a:gdLst/>
            <a:ahLst/>
            <a:cxnLst/>
            <a:rect r="r" b="b" t="t" l="l"/>
            <a:pathLst>
              <a:path h="4114800" w="3940747">
                <a:moveTo>
                  <a:pt x="3940747" y="0"/>
                </a:moveTo>
                <a:lnTo>
                  <a:pt x="0" y="0"/>
                </a:lnTo>
                <a:lnTo>
                  <a:pt x="0" y="4114800"/>
                </a:lnTo>
                <a:lnTo>
                  <a:pt x="3940747" y="4114800"/>
                </a:lnTo>
                <a:lnTo>
                  <a:pt x="39407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24714" y="5064218"/>
            <a:ext cx="7787044" cy="30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“Phony or extreme reviews mislead users and damage trust.”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sz="2567" b="true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Goal: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Detect suspicious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reviews using textual &amp; sentiment signals.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440"/>
              </a:lnSpc>
            </a:pPr>
            <a:r>
              <a:rPr lang="en-US" b="true" sz="2567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Source: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 yelp_academic_dataset_review.json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93678" y="3489754"/>
            <a:ext cx="4941843" cy="1083032"/>
            <a:chOff x="0" y="0"/>
            <a:chExt cx="1108760" cy="2429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8760" cy="242991"/>
            </a:xfrm>
            <a:custGeom>
              <a:avLst/>
              <a:gdLst/>
              <a:ahLst/>
              <a:cxnLst/>
              <a:rect r="r" b="b" t="t" l="l"/>
              <a:pathLst>
                <a:path h="242991" w="1108760">
                  <a:moveTo>
                    <a:pt x="121495" y="0"/>
                  </a:moveTo>
                  <a:lnTo>
                    <a:pt x="987264" y="0"/>
                  </a:lnTo>
                  <a:cubicBezTo>
                    <a:pt x="1019487" y="0"/>
                    <a:pt x="1050390" y="12800"/>
                    <a:pt x="1073175" y="35585"/>
                  </a:cubicBezTo>
                  <a:cubicBezTo>
                    <a:pt x="1095959" y="58370"/>
                    <a:pt x="1108760" y="89273"/>
                    <a:pt x="1108760" y="121495"/>
                  </a:cubicBezTo>
                  <a:lnTo>
                    <a:pt x="1108760" y="121495"/>
                  </a:lnTo>
                  <a:cubicBezTo>
                    <a:pt x="1108760" y="153718"/>
                    <a:pt x="1095959" y="184621"/>
                    <a:pt x="1073175" y="207406"/>
                  </a:cubicBezTo>
                  <a:cubicBezTo>
                    <a:pt x="1050390" y="230190"/>
                    <a:pt x="1019487" y="242991"/>
                    <a:pt x="987264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08760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93678" y="3489754"/>
            <a:ext cx="1183858" cy="1083032"/>
            <a:chOff x="0" y="0"/>
            <a:chExt cx="265612" cy="2429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93678" y="5087779"/>
            <a:ext cx="4941843" cy="1083032"/>
            <a:chOff x="0" y="0"/>
            <a:chExt cx="1108760" cy="2429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8760" cy="242991"/>
            </a:xfrm>
            <a:custGeom>
              <a:avLst/>
              <a:gdLst/>
              <a:ahLst/>
              <a:cxnLst/>
              <a:rect r="r" b="b" t="t" l="l"/>
              <a:pathLst>
                <a:path h="242991" w="1108760">
                  <a:moveTo>
                    <a:pt x="121495" y="0"/>
                  </a:moveTo>
                  <a:lnTo>
                    <a:pt x="987264" y="0"/>
                  </a:lnTo>
                  <a:cubicBezTo>
                    <a:pt x="1019487" y="0"/>
                    <a:pt x="1050390" y="12800"/>
                    <a:pt x="1073175" y="35585"/>
                  </a:cubicBezTo>
                  <a:cubicBezTo>
                    <a:pt x="1095959" y="58370"/>
                    <a:pt x="1108760" y="89273"/>
                    <a:pt x="1108760" y="121495"/>
                  </a:cubicBezTo>
                  <a:lnTo>
                    <a:pt x="1108760" y="121495"/>
                  </a:lnTo>
                  <a:cubicBezTo>
                    <a:pt x="1108760" y="153718"/>
                    <a:pt x="1095959" y="184621"/>
                    <a:pt x="1073175" y="207406"/>
                  </a:cubicBezTo>
                  <a:cubicBezTo>
                    <a:pt x="1050390" y="230190"/>
                    <a:pt x="1019487" y="242991"/>
                    <a:pt x="987264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08760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93678" y="5087779"/>
            <a:ext cx="1183858" cy="1083032"/>
            <a:chOff x="0" y="0"/>
            <a:chExt cx="265612" cy="2429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53370" y="3489754"/>
            <a:ext cx="5073620" cy="1083032"/>
            <a:chOff x="0" y="0"/>
            <a:chExt cx="1138325" cy="2429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8325" cy="242991"/>
            </a:xfrm>
            <a:custGeom>
              <a:avLst/>
              <a:gdLst/>
              <a:ahLst/>
              <a:cxnLst/>
              <a:rect r="r" b="b" t="t" l="l"/>
              <a:pathLst>
                <a:path h="242991" w="1138325">
                  <a:moveTo>
                    <a:pt x="121495" y="0"/>
                  </a:moveTo>
                  <a:lnTo>
                    <a:pt x="1016830" y="0"/>
                  </a:lnTo>
                  <a:cubicBezTo>
                    <a:pt x="1049053" y="0"/>
                    <a:pt x="1079955" y="12800"/>
                    <a:pt x="1102740" y="35585"/>
                  </a:cubicBezTo>
                  <a:cubicBezTo>
                    <a:pt x="1125525" y="58370"/>
                    <a:pt x="1138325" y="89273"/>
                    <a:pt x="1138325" y="121495"/>
                  </a:cubicBezTo>
                  <a:lnTo>
                    <a:pt x="1138325" y="121495"/>
                  </a:lnTo>
                  <a:cubicBezTo>
                    <a:pt x="1138325" y="153718"/>
                    <a:pt x="1125525" y="184621"/>
                    <a:pt x="1102740" y="207406"/>
                  </a:cubicBezTo>
                  <a:cubicBezTo>
                    <a:pt x="1079955" y="230190"/>
                    <a:pt x="1049053" y="242991"/>
                    <a:pt x="1016830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38325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2005" y="3489754"/>
            <a:ext cx="1183858" cy="1083032"/>
            <a:chOff x="0" y="0"/>
            <a:chExt cx="265612" cy="2429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453370" y="5087779"/>
            <a:ext cx="5073620" cy="1083032"/>
            <a:chOff x="0" y="0"/>
            <a:chExt cx="1138325" cy="2429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8325" cy="242991"/>
            </a:xfrm>
            <a:custGeom>
              <a:avLst/>
              <a:gdLst/>
              <a:ahLst/>
              <a:cxnLst/>
              <a:rect r="r" b="b" t="t" l="l"/>
              <a:pathLst>
                <a:path h="242991" w="1138325">
                  <a:moveTo>
                    <a:pt x="121495" y="0"/>
                  </a:moveTo>
                  <a:lnTo>
                    <a:pt x="1016830" y="0"/>
                  </a:lnTo>
                  <a:cubicBezTo>
                    <a:pt x="1049053" y="0"/>
                    <a:pt x="1079955" y="12800"/>
                    <a:pt x="1102740" y="35585"/>
                  </a:cubicBezTo>
                  <a:cubicBezTo>
                    <a:pt x="1125525" y="58370"/>
                    <a:pt x="1138325" y="89273"/>
                    <a:pt x="1138325" y="121495"/>
                  </a:cubicBezTo>
                  <a:lnTo>
                    <a:pt x="1138325" y="121495"/>
                  </a:lnTo>
                  <a:cubicBezTo>
                    <a:pt x="1138325" y="153718"/>
                    <a:pt x="1125525" y="184621"/>
                    <a:pt x="1102740" y="207406"/>
                  </a:cubicBezTo>
                  <a:cubicBezTo>
                    <a:pt x="1079955" y="230190"/>
                    <a:pt x="1049053" y="242991"/>
                    <a:pt x="1016830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38325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42005" y="5087779"/>
            <a:ext cx="1183858" cy="1083032"/>
            <a:chOff x="0" y="0"/>
            <a:chExt cx="265612" cy="2429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694749" y="2674876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733357" y="2279099"/>
            <a:ext cx="7561347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DATASET SNAPSHOT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86137" y="3617167"/>
            <a:ext cx="2377995" cy="85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Tot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al reviews: 100,000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05042" y="3682660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01.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86137" y="5193826"/>
            <a:ext cx="2377995" cy="8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Tot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al tokens: 10,110,329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05042" y="5280685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37569" y="3573368"/>
            <a:ext cx="3039589" cy="8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ocabulary size: 218,464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3370" y="3682660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12669" y="5209654"/>
            <a:ext cx="3255924" cy="81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Unique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customers: 79,345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53370" y="5280685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793678" y="6681521"/>
            <a:ext cx="4941843" cy="1083032"/>
            <a:chOff x="0" y="0"/>
            <a:chExt cx="1108760" cy="2429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08760" cy="242991"/>
            </a:xfrm>
            <a:custGeom>
              <a:avLst/>
              <a:gdLst/>
              <a:ahLst/>
              <a:cxnLst/>
              <a:rect r="r" b="b" t="t" l="l"/>
              <a:pathLst>
                <a:path h="242991" w="1108760">
                  <a:moveTo>
                    <a:pt x="121495" y="0"/>
                  </a:moveTo>
                  <a:lnTo>
                    <a:pt x="987264" y="0"/>
                  </a:lnTo>
                  <a:cubicBezTo>
                    <a:pt x="1019487" y="0"/>
                    <a:pt x="1050390" y="12800"/>
                    <a:pt x="1073175" y="35585"/>
                  </a:cubicBezTo>
                  <a:cubicBezTo>
                    <a:pt x="1095959" y="58370"/>
                    <a:pt x="1108760" y="89273"/>
                    <a:pt x="1108760" y="121495"/>
                  </a:cubicBezTo>
                  <a:lnTo>
                    <a:pt x="1108760" y="121495"/>
                  </a:lnTo>
                  <a:cubicBezTo>
                    <a:pt x="1108760" y="153718"/>
                    <a:pt x="1095959" y="184621"/>
                    <a:pt x="1073175" y="207406"/>
                  </a:cubicBezTo>
                  <a:cubicBezTo>
                    <a:pt x="1050390" y="230190"/>
                    <a:pt x="1019487" y="242991"/>
                    <a:pt x="987264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108760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793678" y="6681521"/>
            <a:ext cx="1183858" cy="1083032"/>
            <a:chOff x="0" y="0"/>
            <a:chExt cx="265612" cy="24299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793678" y="8279547"/>
            <a:ext cx="4941843" cy="1083032"/>
            <a:chOff x="0" y="0"/>
            <a:chExt cx="1108760" cy="24299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08760" cy="242991"/>
            </a:xfrm>
            <a:custGeom>
              <a:avLst/>
              <a:gdLst/>
              <a:ahLst/>
              <a:cxnLst/>
              <a:rect r="r" b="b" t="t" l="l"/>
              <a:pathLst>
                <a:path h="242991" w="1108760">
                  <a:moveTo>
                    <a:pt x="121495" y="0"/>
                  </a:moveTo>
                  <a:lnTo>
                    <a:pt x="987264" y="0"/>
                  </a:lnTo>
                  <a:cubicBezTo>
                    <a:pt x="1019487" y="0"/>
                    <a:pt x="1050390" y="12800"/>
                    <a:pt x="1073175" y="35585"/>
                  </a:cubicBezTo>
                  <a:cubicBezTo>
                    <a:pt x="1095959" y="58370"/>
                    <a:pt x="1108760" y="89273"/>
                    <a:pt x="1108760" y="121495"/>
                  </a:cubicBezTo>
                  <a:lnTo>
                    <a:pt x="1108760" y="121495"/>
                  </a:lnTo>
                  <a:cubicBezTo>
                    <a:pt x="1108760" y="153718"/>
                    <a:pt x="1095959" y="184621"/>
                    <a:pt x="1073175" y="207406"/>
                  </a:cubicBezTo>
                  <a:cubicBezTo>
                    <a:pt x="1050390" y="230190"/>
                    <a:pt x="1019487" y="242991"/>
                    <a:pt x="987264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1108760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793678" y="8279547"/>
            <a:ext cx="1183858" cy="1083032"/>
            <a:chOff x="0" y="0"/>
            <a:chExt cx="265612" cy="2429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453370" y="6681521"/>
            <a:ext cx="5073620" cy="1083032"/>
            <a:chOff x="0" y="0"/>
            <a:chExt cx="1138325" cy="24299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138325" cy="242991"/>
            </a:xfrm>
            <a:custGeom>
              <a:avLst/>
              <a:gdLst/>
              <a:ahLst/>
              <a:cxnLst/>
              <a:rect r="r" b="b" t="t" l="l"/>
              <a:pathLst>
                <a:path h="242991" w="1138325">
                  <a:moveTo>
                    <a:pt x="121495" y="0"/>
                  </a:moveTo>
                  <a:lnTo>
                    <a:pt x="1016830" y="0"/>
                  </a:lnTo>
                  <a:cubicBezTo>
                    <a:pt x="1049053" y="0"/>
                    <a:pt x="1079955" y="12800"/>
                    <a:pt x="1102740" y="35585"/>
                  </a:cubicBezTo>
                  <a:cubicBezTo>
                    <a:pt x="1125525" y="58370"/>
                    <a:pt x="1138325" y="89273"/>
                    <a:pt x="1138325" y="121495"/>
                  </a:cubicBezTo>
                  <a:lnTo>
                    <a:pt x="1138325" y="121495"/>
                  </a:lnTo>
                  <a:cubicBezTo>
                    <a:pt x="1138325" y="153718"/>
                    <a:pt x="1125525" y="184621"/>
                    <a:pt x="1102740" y="207406"/>
                  </a:cubicBezTo>
                  <a:cubicBezTo>
                    <a:pt x="1079955" y="230190"/>
                    <a:pt x="1049053" y="242991"/>
                    <a:pt x="1016830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1138325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142005" y="6681521"/>
            <a:ext cx="1183858" cy="1083032"/>
            <a:chOff x="0" y="0"/>
            <a:chExt cx="265612" cy="24299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453370" y="8279547"/>
            <a:ext cx="5073620" cy="1083032"/>
            <a:chOff x="0" y="0"/>
            <a:chExt cx="1138325" cy="24299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138325" cy="242991"/>
            </a:xfrm>
            <a:custGeom>
              <a:avLst/>
              <a:gdLst/>
              <a:ahLst/>
              <a:cxnLst/>
              <a:rect r="r" b="b" t="t" l="l"/>
              <a:pathLst>
                <a:path h="242991" w="1138325">
                  <a:moveTo>
                    <a:pt x="121495" y="0"/>
                  </a:moveTo>
                  <a:lnTo>
                    <a:pt x="1016830" y="0"/>
                  </a:lnTo>
                  <a:cubicBezTo>
                    <a:pt x="1049053" y="0"/>
                    <a:pt x="1079955" y="12800"/>
                    <a:pt x="1102740" y="35585"/>
                  </a:cubicBezTo>
                  <a:cubicBezTo>
                    <a:pt x="1125525" y="58370"/>
                    <a:pt x="1138325" y="89273"/>
                    <a:pt x="1138325" y="121495"/>
                  </a:cubicBezTo>
                  <a:lnTo>
                    <a:pt x="1138325" y="121495"/>
                  </a:lnTo>
                  <a:cubicBezTo>
                    <a:pt x="1138325" y="153718"/>
                    <a:pt x="1125525" y="184621"/>
                    <a:pt x="1102740" y="207406"/>
                  </a:cubicBezTo>
                  <a:cubicBezTo>
                    <a:pt x="1079955" y="230190"/>
                    <a:pt x="1049053" y="242991"/>
                    <a:pt x="1016830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1138325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142005" y="8279547"/>
            <a:ext cx="1183858" cy="1083032"/>
            <a:chOff x="0" y="0"/>
            <a:chExt cx="265612" cy="24299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8386137" y="6808934"/>
            <a:ext cx="3065070" cy="85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Aver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age review length: ≈ 101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105042" y="6874428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01.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386137" y="8385594"/>
            <a:ext cx="2854881" cy="8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Average st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ar rating: 3.84 / 5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105042" y="8472453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637569" y="6765136"/>
            <a:ext cx="3331024" cy="8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</a:t>
            </a: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nique businesses : 9,973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453370" y="6874428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712669" y="8401421"/>
            <a:ext cx="3389522" cy="81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80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Average “useful” votes: 0.90 / review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453370" y="8472453"/>
            <a:ext cx="872493" cy="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13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46547" y="2893222"/>
            <a:ext cx="4144557" cy="989754"/>
            <a:chOff x="0" y="0"/>
            <a:chExt cx="1017514" cy="2429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7514" cy="242991"/>
            </a:xfrm>
            <a:custGeom>
              <a:avLst/>
              <a:gdLst/>
              <a:ahLst/>
              <a:cxnLst/>
              <a:rect r="r" b="b" t="t" l="l"/>
              <a:pathLst>
                <a:path h="242991" w="1017514">
                  <a:moveTo>
                    <a:pt x="121495" y="0"/>
                  </a:moveTo>
                  <a:lnTo>
                    <a:pt x="896019" y="0"/>
                  </a:lnTo>
                  <a:cubicBezTo>
                    <a:pt x="928241" y="0"/>
                    <a:pt x="959144" y="12800"/>
                    <a:pt x="981929" y="35585"/>
                  </a:cubicBezTo>
                  <a:cubicBezTo>
                    <a:pt x="1004714" y="58370"/>
                    <a:pt x="1017514" y="89273"/>
                    <a:pt x="1017514" y="121495"/>
                  </a:cubicBezTo>
                  <a:lnTo>
                    <a:pt x="1017514" y="121495"/>
                  </a:lnTo>
                  <a:cubicBezTo>
                    <a:pt x="1017514" y="153718"/>
                    <a:pt x="1004714" y="184621"/>
                    <a:pt x="981929" y="207406"/>
                  </a:cubicBezTo>
                  <a:cubicBezTo>
                    <a:pt x="959144" y="230190"/>
                    <a:pt x="928241" y="242991"/>
                    <a:pt x="896019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17514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76810" y="3407028"/>
            <a:ext cx="4410666" cy="4410666"/>
          </a:xfrm>
          <a:custGeom>
            <a:avLst/>
            <a:gdLst/>
            <a:ahLst/>
            <a:cxnLst/>
            <a:rect r="r" b="b" t="t" l="l"/>
            <a:pathLst>
              <a:path h="4410666" w="4410666">
                <a:moveTo>
                  <a:pt x="0" y="0"/>
                </a:moveTo>
                <a:lnTo>
                  <a:pt x="4410666" y="0"/>
                </a:lnTo>
                <a:lnTo>
                  <a:pt x="4410666" y="4410666"/>
                </a:lnTo>
                <a:lnTo>
                  <a:pt x="0" y="441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45787" y="4747842"/>
            <a:ext cx="3355672" cy="17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DATA PIPELINE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1936" y="3077899"/>
            <a:ext cx="2173187" cy="48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Raw </a:t>
            </a: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5429" y="2896452"/>
            <a:ext cx="6751462" cy="9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Imported Yelp reviews (JSON) c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ontaining text, ratings, and user/business info.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46547" y="2893222"/>
            <a:ext cx="1081897" cy="989754"/>
            <a:chOff x="0" y="0"/>
            <a:chExt cx="265612" cy="2429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031095" y="3068374"/>
            <a:ext cx="797349" cy="5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7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01.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746547" y="4353615"/>
            <a:ext cx="4144557" cy="989754"/>
            <a:chOff x="0" y="0"/>
            <a:chExt cx="1017514" cy="2429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7514" cy="242991"/>
            </a:xfrm>
            <a:custGeom>
              <a:avLst/>
              <a:gdLst/>
              <a:ahLst/>
              <a:cxnLst/>
              <a:rect r="r" b="b" t="t" l="l"/>
              <a:pathLst>
                <a:path h="242991" w="1017514">
                  <a:moveTo>
                    <a:pt x="121495" y="0"/>
                  </a:moveTo>
                  <a:lnTo>
                    <a:pt x="896019" y="0"/>
                  </a:lnTo>
                  <a:cubicBezTo>
                    <a:pt x="928241" y="0"/>
                    <a:pt x="959144" y="12800"/>
                    <a:pt x="981929" y="35585"/>
                  </a:cubicBezTo>
                  <a:cubicBezTo>
                    <a:pt x="1004714" y="58370"/>
                    <a:pt x="1017514" y="89273"/>
                    <a:pt x="1017514" y="121495"/>
                  </a:cubicBezTo>
                  <a:lnTo>
                    <a:pt x="1017514" y="121495"/>
                  </a:lnTo>
                  <a:cubicBezTo>
                    <a:pt x="1017514" y="153718"/>
                    <a:pt x="1004714" y="184621"/>
                    <a:pt x="981929" y="207406"/>
                  </a:cubicBezTo>
                  <a:cubicBezTo>
                    <a:pt x="959144" y="230190"/>
                    <a:pt x="928241" y="242991"/>
                    <a:pt x="896019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17514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181936" y="4599084"/>
            <a:ext cx="2173187" cy="44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8"/>
              </a:lnSpc>
            </a:pP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Cl</a:t>
            </a: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eaning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05429" y="4370178"/>
            <a:ext cx="6885060" cy="9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Removed noise, nulls, and special characters; standardized text t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 lowercase.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746547" y="4353615"/>
            <a:ext cx="1081897" cy="989754"/>
            <a:chOff x="0" y="0"/>
            <a:chExt cx="265612" cy="242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031095" y="4528767"/>
            <a:ext cx="797349" cy="5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7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746547" y="5814008"/>
            <a:ext cx="4144557" cy="989754"/>
            <a:chOff x="0" y="0"/>
            <a:chExt cx="1017514" cy="2429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17514" cy="242991"/>
            </a:xfrm>
            <a:custGeom>
              <a:avLst/>
              <a:gdLst/>
              <a:ahLst/>
              <a:cxnLst/>
              <a:rect r="r" b="b" t="t" l="l"/>
              <a:pathLst>
                <a:path h="242991" w="1017514">
                  <a:moveTo>
                    <a:pt x="121495" y="0"/>
                  </a:moveTo>
                  <a:lnTo>
                    <a:pt x="896019" y="0"/>
                  </a:lnTo>
                  <a:cubicBezTo>
                    <a:pt x="928241" y="0"/>
                    <a:pt x="959144" y="12800"/>
                    <a:pt x="981929" y="35585"/>
                  </a:cubicBezTo>
                  <a:cubicBezTo>
                    <a:pt x="1004714" y="58370"/>
                    <a:pt x="1017514" y="89273"/>
                    <a:pt x="1017514" y="121495"/>
                  </a:cubicBezTo>
                  <a:lnTo>
                    <a:pt x="1017514" y="121495"/>
                  </a:lnTo>
                  <a:cubicBezTo>
                    <a:pt x="1017514" y="153718"/>
                    <a:pt x="1004714" y="184621"/>
                    <a:pt x="981929" y="207406"/>
                  </a:cubicBezTo>
                  <a:cubicBezTo>
                    <a:pt x="959144" y="230190"/>
                    <a:pt x="928241" y="242991"/>
                    <a:pt x="896019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017514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113303" y="5937384"/>
            <a:ext cx="2611378" cy="8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8"/>
              </a:lnSpc>
            </a:pP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</a:t>
            </a: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eature Engineering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76854" y="5848529"/>
            <a:ext cx="7082571" cy="9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Extracted review length, sentiment sc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ores, and token embeddings.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746547" y="5814008"/>
            <a:ext cx="1081897" cy="989754"/>
            <a:chOff x="0" y="0"/>
            <a:chExt cx="265612" cy="24299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031095" y="5989160"/>
            <a:ext cx="797349" cy="5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7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746547" y="7274401"/>
            <a:ext cx="4144557" cy="989754"/>
            <a:chOff x="0" y="0"/>
            <a:chExt cx="1017514" cy="24299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17514" cy="242991"/>
            </a:xfrm>
            <a:custGeom>
              <a:avLst/>
              <a:gdLst/>
              <a:ahLst/>
              <a:cxnLst/>
              <a:rect r="r" b="b" t="t" l="l"/>
              <a:pathLst>
                <a:path h="242991" w="1017514">
                  <a:moveTo>
                    <a:pt x="121495" y="0"/>
                  </a:moveTo>
                  <a:lnTo>
                    <a:pt x="896019" y="0"/>
                  </a:lnTo>
                  <a:cubicBezTo>
                    <a:pt x="928241" y="0"/>
                    <a:pt x="959144" y="12800"/>
                    <a:pt x="981929" y="35585"/>
                  </a:cubicBezTo>
                  <a:cubicBezTo>
                    <a:pt x="1004714" y="58370"/>
                    <a:pt x="1017514" y="89273"/>
                    <a:pt x="1017514" y="121495"/>
                  </a:cubicBezTo>
                  <a:lnTo>
                    <a:pt x="1017514" y="121495"/>
                  </a:lnTo>
                  <a:cubicBezTo>
                    <a:pt x="1017514" y="153718"/>
                    <a:pt x="1004714" y="184621"/>
                    <a:pt x="981929" y="207406"/>
                  </a:cubicBezTo>
                  <a:cubicBezTo>
                    <a:pt x="959144" y="230190"/>
                    <a:pt x="928241" y="242991"/>
                    <a:pt x="896019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017514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181936" y="7535279"/>
            <a:ext cx="2364041" cy="4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Model</a:t>
            </a: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Training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05429" y="7258703"/>
            <a:ext cx="6885060" cy="9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Built and tuned deep learning 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models Random Forest &amp; XGBoost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746547" y="7274401"/>
            <a:ext cx="1081897" cy="989754"/>
            <a:chOff x="0" y="0"/>
            <a:chExt cx="265612" cy="2429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031095" y="7449554"/>
            <a:ext cx="797349" cy="5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7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746547" y="8788031"/>
            <a:ext cx="4144557" cy="989754"/>
            <a:chOff x="0" y="0"/>
            <a:chExt cx="1017514" cy="24299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17514" cy="242991"/>
            </a:xfrm>
            <a:custGeom>
              <a:avLst/>
              <a:gdLst/>
              <a:ahLst/>
              <a:cxnLst/>
              <a:rect r="r" b="b" t="t" l="l"/>
              <a:pathLst>
                <a:path h="242991" w="1017514">
                  <a:moveTo>
                    <a:pt x="121495" y="0"/>
                  </a:moveTo>
                  <a:lnTo>
                    <a:pt x="896019" y="0"/>
                  </a:lnTo>
                  <a:cubicBezTo>
                    <a:pt x="928241" y="0"/>
                    <a:pt x="959144" y="12800"/>
                    <a:pt x="981929" y="35585"/>
                  </a:cubicBezTo>
                  <a:cubicBezTo>
                    <a:pt x="1004714" y="58370"/>
                    <a:pt x="1017514" y="89273"/>
                    <a:pt x="1017514" y="121495"/>
                  </a:cubicBezTo>
                  <a:lnTo>
                    <a:pt x="1017514" y="121495"/>
                  </a:lnTo>
                  <a:cubicBezTo>
                    <a:pt x="1017514" y="153718"/>
                    <a:pt x="1004714" y="184621"/>
                    <a:pt x="981929" y="207406"/>
                  </a:cubicBezTo>
                  <a:cubicBezTo>
                    <a:pt x="959144" y="230190"/>
                    <a:pt x="928241" y="242991"/>
                    <a:pt x="896019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1017514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181936" y="9074213"/>
            <a:ext cx="2173187" cy="4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Evaluati</a:t>
            </a:r>
            <a:r>
              <a:rPr lang="en-US" sz="256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26015" y="8736928"/>
            <a:ext cx="7053996" cy="91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Compared models on accuracy, precision, recall, and F1-score to find best perf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ormer.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6746547" y="8788031"/>
            <a:ext cx="1081897" cy="989754"/>
            <a:chOff x="0" y="0"/>
            <a:chExt cx="265612" cy="2429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5612" cy="242991"/>
            </a:xfrm>
            <a:custGeom>
              <a:avLst/>
              <a:gdLst/>
              <a:ahLst/>
              <a:cxnLst/>
              <a:rect r="r" b="b" t="t" l="l"/>
              <a:pathLst>
                <a:path h="242991" w="265612">
                  <a:moveTo>
                    <a:pt x="121495" y="0"/>
                  </a:moveTo>
                  <a:lnTo>
                    <a:pt x="144117" y="0"/>
                  </a:lnTo>
                  <a:cubicBezTo>
                    <a:pt x="211217" y="0"/>
                    <a:pt x="265612" y="54395"/>
                    <a:pt x="265612" y="121495"/>
                  </a:cubicBezTo>
                  <a:lnTo>
                    <a:pt x="265612" y="121495"/>
                  </a:lnTo>
                  <a:cubicBezTo>
                    <a:pt x="265612" y="153718"/>
                    <a:pt x="252812" y="184621"/>
                    <a:pt x="230027" y="207406"/>
                  </a:cubicBezTo>
                  <a:cubicBezTo>
                    <a:pt x="207242" y="230190"/>
                    <a:pt x="176340" y="242991"/>
                    <a:pt x="144117" y="242991"/>
                  </a:cubicBezTo>
                  <a:lnTo>
                    <a:pt x="121495" y="242991"/>
                  </a:lnTo>
                  <a:cubicBezTo>
                    <a:pt x="89273" y="242991"/>
                    <a:pt x="58370" y="230190"/>
                    <a:pt x="35585" y="207406"/>
                  </a:cubicBezTo>
                  <a:cubicBezTo>
                    <a:pt x="12800" y="184621"/>
                    <a:pt x="0" y="153718"/>
                    <a:pt x="0" y="121495"/>
                  </a:cubicBezTo>
                  <a:lnTo>
                    <a:pt x="0" y="121495"/>
                  </a:lnTo>
                  <a:cubicBezTo>
                    <a:pt x="0" y="89273"/>
                    <a:pt x="12800" y="58370"/>
                    <a:pt x="35585" y="35585"/>
                  </a:cubicBezTo>
                  <a:cubicBezTo>
                    <a:pt x="58370" y="12800"/>
                    <a:pt x="89273" y="0"/>
                    <a:pt x="121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3FF">
                    <a:alpha val="100000"/>
                  </a:srgbClr>
                </a:gs>
                <a:gs pos="100000">
                  <a:srgbClr val="3A45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265612" cy="27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031095" y="8963183"/>
            <a:ext cx="797349" cy="5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754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01292" y="3284240"/>
            <a:ext cx="6482172" cy="5076400"/>
          </a:xfrm>
          <a:custGeom>
            <a:avLst/>
            <a:gdLst/>
            <a:ahLst/>
            <a:cxnLst/>
            <a:rect r="r" b="b" t="t" l="l"/>
            <a:pathLst>
              <a:path h="5076400" w="6482172">
                <a:moveTo>
                  <a:pt x="0" y="0"/>
                </a:moveTo>
                <a:lnTo>
                  <a:pt x="6482172" y="0"/>
                </a:lnTo>
                <a:lnTo>
                  <a:pt x="6482172" y="5076400"/>
                </a:lnTo>
                <a:lnTo>
                  <a:pt x="0" y="507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64822" y="3284240"/>
            <a:ext cx="6676095" cy="5159092"/>
          </a:xfrm>
          <a:custGeom>
            <a:avLst/>
            <a:gdLst/>
            <a:ahLst/>
            <a:cxnLst/>
            <a:rect r="r" b="b" t="t" l="l"/>
            <a:pathLst>
              <a:path h="5159092" w="6676095">
                <a:moveTo>
                  <a:pt x="0" y="0"/>
                </a:moveTo>
                <a:lnTo>
                  <a:pt x="6676096" y="0"/>
                </a:lnTo>
                <a:lnTo>
                  <a:pt x="6676096" y="5159091"/>
                </a:lnTo>
                <a:lnTo>
                  <a:pt x="0" y="515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6920" y="2243890"/>
            <a:ext cx="9272379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TEXT CHARACTERISTICS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6920" y="8570494"/>
            <a:ext cx="16112380" cy="128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592" indent="-264796" lvl="1">
              <a:lnSpc>
                <a:spcPts val="3286"/>
              </a:lnSpc>
              <a:buFont typeface="Arial"/>
              <a:buChar char="•"/>
            </a:pPr>
            <a:r>
              <a:rPr lang="en-US" sz="24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Balanc</a:t>
            </a:r>
            <a:r>
              <a:rPr lang="en-US" sz="24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ed but skewed ratings — most reviews are either 1 or 5, showing polarized opinions.</a:t>
            </a:r>
          </a:p>
          <a:p>
            <a:pPr algn="l" marL="529592" indent="-264796" lvl="1">
              <a:lnSpc>
                <a:spcPts val="3286"/>
              </a:lnSpc>
              <a:buFont typeface="Arial"/>
              <a:buChar char="•"/>
            </a:pPr>
            <a:r>
              <a:rPr lang="en-US" sz="24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Average sentiment is positive — mean ≈ 3.3 stars, median ≈ 4, reflecting overall satisfaction bias.</a:t>
            </a:r>
          </a:p>
          <a:p>
            <a:pPr algn="l" marL="529592" indent="-264796" lvl="1">
              <a:lnSpc>
                <a:spcPts val="3286"/>
              </a:lnSpc>
              <a:buFont typeface="Arial"/>
              <a:buChar char="•"/>
            </a:pPr>
            <a:r>
              <a:rPr lang="en-US" sz="24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High variability (std ≈ 1.6) — suggests strong emotional tone in reviews, useful for sentiment modeling.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2827" y="4046263"/>
            <a:ext cx="9960565" cy="4934961"/>
          </a:xfrm>
          <a:custGeom>
            <a:avLst/>
            <a:gdLst/>
            <a:ahLst/>
            <a:cxnLst/>
            <a:rect r="r" b="b" t="t" l="l"/>
            <a:pathLst>
              <a:path h="4934961" w="9960565">
                <a:moveTo>
                  <a:pt x="0" y="0"/>
                </a:moveTo>
                <a:lnTo>
                  <a:pt x="9960565" y="0"/>
                </a:lnTo>
                <a:lnTo>
                  <a:pt x="9960565" y="4934962"/>
                </a:lnTo>
                <a:lnTo>
                  <a:pt x="0" y="493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28986" y="9239250"/>
            <a:ext cx="5378501" cy="26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0"/>
              </a:lnSpc>
              <a:spcBef>
                <a:spcPct val="0"/>
              </a:spcBef>
            </a:pPr>
            <a:r>
              <a:rPr lang="en-US" b="true" sz="1645">
                <a:solidFill>
                  <a:srgbClr val="050056"/>
                </a:solidFill>
                <a:latin typeface="Agrandir Bold"/>
                <a:ea typeface="Agrandir Bold"/>
                <a:cs typeface="Agrandir Bold"/>
                <a:sym typeface="Agrandir Bold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6920" y="2873709"/>
            <a:ext cx="9272379" cy="89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USER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63392" y="4881970"/>
            <a:ext cx="7353870" cy="282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361" indent="-297180" lvl="1">
              <a:lnSpc>
                <a:spcPts val="3688"/>
              </a:lnSpc>
              <a:buFont typeface="Arial"/>
              <a:buChar char="•"/>
            </a:pPr>
            <a:r>
              <a:rPr lang="en-US" sz="27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Pow</a:t>
            </a:r>
            <a:r>
              <a:rPr lang="en-US" sz="27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er users dominate — top reviewer posts 60+ reviews, far above the median.</a:t>
            </a:r>
          </a:p>
          <a:p>
            <a:pPr algn="l" marL="594361" indent="-297180" lvl="1">
              <a:lnSpc>
                <a:spcPts val="3688"/>
              </a:lnSpc>
              <a:buFont typeface="Arial"/>
              <a:buChar char="•"/>
            </a:pPr>
            <a:r>
              <a:rPr lang="en-US" sz="27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Highly skewed activity — most users contribute only a few reviews.</a:t>
            </a:r>
          </a:p>
          <a:p>
            <a:pPr algn="l" marL="594361" indent="-297180" lvl="1">
              <a:lnSpc>
                <a:spcPts val="3688"/>
              </a:lnSpc>
              <a:buFont typeface="Arial"/>
              <a:buChar char="•"/>
            </a:pPr>
            <a:r>
              <a:rPr lang="en-US" sz="2752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Insight: A few users may heavily influence overall sentiment trends.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221579"/>
            <a:ext cx="20831283" cy="3086100"/>
            <a:chOff x="0" y="0"/>
            <a:chExt cx="54864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64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86429">
                  <a:moveTo>
                    <a:pt x="0" y="0"/>
                  </a:moveTo>
                  <a:lnTo>
                    <a:pt x="5486429" y="0"/>
                  </a:lnTo>
                  <a:lnTo>
                    <a:pt x="548642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8642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835" y="3144020"/>
            <a:ext cx="8809456" cy="5451824"/>
          </a:xfrm>
          <a:custGeom>
            <a:avLst/>
            <a:gdLst/>
            <a:ahLst/>
            <a:cxnLst/>
            <a:rect r="r" b="b" t="t" l="l"/>
            <a:pathLst>
              <a:path h="5451824" w="8809456">
                <a:moveTo>
                  <a:pt x="0" y="0"/>
                </a:moveTo>
                <a:lnTo>
                  <a:pt x="8809456" y="0"/>
                </a:lnTo>
                <a:lnTo>
                  <a:pt x="8809456" y="5451825"/>
                </a:lnTo>
                <a:lnTo>
                  <a:pt x="0" y="545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63879" y="2858424"/>
            <a:ext cx="7165875" cy="17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610">
                <a:solidFill>
                  <a:srgbClr val="050056"/>
                </a:solidFill>
                <a:latin typeface="Anton"/>
                <a:ea typeface="Anton"/>
                <a:cs typeface="Anton"/>
                <a:sym typeface="Anton"/>
              </a:rPr>
              <a:t>SENTIMENT SCORE DISTRIBUTION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038725"/>
            <a:ext cx="8640773" cy="263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Ov</a:t>
            </a: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erall sentiment is highly positive — majority of reviews have compound scores near +1.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Mean sentiment = 0.68, confirming strong positive bias in Yelp customer feedback.</a:t>
            </a:r>
          </a:p>
          <a:p>
            <a:pPr algn="l" marL="554305" indent="-277152" lvl="1">
              <a:lnSpc>
                <a:spcPts val="3440"/>
              </a:lnSpc>
              <a:buFont typeface="Arial"/>
              <a:buChar char="•"/>
            </a:pPr>
            <a:r>
              <a:rPr lang="en-US" sz="2567">
                <a:solidFill>
                  <a:srgbClr val="050056"/>
                </a:solidFill>
                <a:latin typeface="Agrandir"/>
                <a:ea typeface="Agrandir"/>
                <a:cs typeface="Agrandir"/>
                <a:sym typeface="Agrandir"/>
              </a:rPr>
              <a:t>Few negative reviews (scores &lt; 0) indicate limited dissatisfaction or filtering of harsh reviews.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DAG1iBIKyRk</dc:identifier>
  <dcterms:modified xsi:type="dcterms:W3CDTF">2011-08-01T06:04:30Z</dcterms:modified>
  <cp:revision>1</cp:revision>
  <dc:title>Blue Futuristic Artificial Intelligence Presentation</dc:title>
</cp:coreProperties>
</file>